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4" r:id="rId6"/>
    <p:sldId id="276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68" r:id="rId19"/>
    <p:sldId id="270" r:id="rId20"/>
    <p:sldId id="29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8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C84BAE4-88C5-463D-B046-B243F1BCF1B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B716E0B-6CB9-4C2D-82D2-C9B2EAEE3C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680520"/>
          </a:xfrm>
        </p:spPr>
        <p:txBody>
          <a:bodyPr/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>
                <a:solidFill>
                  <a:srgbClr val="0070C0"/>
                </a:solidFill>
                <a:effectLst/>
              </a:rPr>
              <a:t>ПОДГОТОВКА </a:t>
            </a:r>
            <a:r>
              <a:rPr lang="ru-RU" sz="2800" b="1" dirty="0">
                <a:solidFill>
                  <a:srgbClr val="0070C0"/>
                </a:solidFill>
                <a:effectLst/>
              </a:rPr>
              <a:t>ОБУЧАЮЩИХСЯ</a:t>
            </a:r>
            <a:r>
              <a:rPr lang="ru-RU" sz="2800" dirty="0">
                <a:solidFill>
                  <a:srgbClr val="0070C0"/>
                </a:solidFill>
                <a:effectLst/>
              </a:rPr>
              <a:t/>
            </a:r>
            <a:br>
              <a:rPr lang="ru-RU" sz="2800" dirty="0">
                <a:solidFill>
                  <a:srgbClr val="0070C0"/>
                </a:solidFill>
                <a:effectLst/>
              </a:rPr>
            </a:br>
            <a:r>
              <a:rPr lang="ru-RU" sz="2800" b="1" dirty="0">
                <a:solidFill>
                  <a:srgbClr val="0070C0"/>
                </a:solidFill>
                <a:effectLst/>
              </a:rPr>
              <a:t>К ВСЕРОССИЙСКОЙ</a:t>
            </a:r>
            <a:r>
              <a:rPr lang="ru-RU" sz="2800" dirty="0">
                <a:solidFill>
                  <a:srgbClr val="0070C0"/>
                </a:solidFill>
                <a:effectLst/>
              </a:rPr>
              <a:t/>
            </a:r>
            <a:br>
              <a:rPr lang="ru-RU" sz="2800" dirty="0">
                <a:solidFill>
                  <a:srgbClr val="0070C0"/>
                </a:solidFill>
                <a:effectLst/>
              </a:rPr>
            </a:br>
            <a:r>
              <a:rPr lang="ru-RU" sz="2800" b="1" dirty="0">
                <a:solidFill>
                  <a:srgbClr val="0070C0"/>
                </a:solidFill>
                <a:effectLst/>
              </a:rPr>
              <a:t>ПРОВЕРОЧНОЙ РАБОТЕ</a:t>
            </a:r>
            <a:r>
              <a:rPr lang="ru-RU" sz="2800" dirty="0">
                <a:solidFill>
                  <a:srgbClr val="0070C0"/>
                </a:solidFill>
                <a:effectLst/>
              </a:rPr>
              <a:t/>
            </a:r>
            <a:br>
              <a:rPr lang="ru-RU" sz="2800" dirty="0">
                <a:solidFill>
                  <a:srgbClr val="0070C0"/>
                </a:solidFill>
                <a:effectLst/>
              </a:rPr>
            </a:br>
            <a:r>
              <a:rPr lang="ru-RU" sz="2800" b="1" dirty="0">
                <a:solidFill>
                  <a:srgbClr val="0070C0"/>
                </a:solidFill>
                <a:effectLst/>
              </a:rPr>
              <a:t>ПО МАТЕМАТИКЕ</a:t>
            </a:r>
            <a:r>
              <a:rPr lang="ru-RU" sz="2800" dirty="0">
                <a:solidFill>
                  <a:srgbClr val="0070C0"/>
                </a:solidFill>
                <a:effectLst/>
              </a:rPr>
              <a:t/>
            </a:r>
            <a:br>
              <a:rPr lang="ru-RU" sz="2800" dirty="0">
                <a:solidFill>
                  <a:srgbClr val="0070C0"/>
                </a:solidFill>
                <a:effectLst/>
              </a:rPr>
            </a:b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Манылова Т.А., </a:t>
            </a:r>
          </a:p>
          <a:p>
            <a:pPr marL="0" indent="0" algn="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Рудакова М.Е., </a:t>
            </a:r>
          </a:p>
          <a:p>
            <a:pPr marL="0" indent="0" algn="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математики </a:t>
            </a:r>
          </a:p>
          <a:p>
            <a:pPr marL="0" indent="0" algn="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«Казанковская СОШ»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218653"/>
              </p:ext>
            </p:extLst>
          </p:nvPr>
        </p:nvGraphicFramePr>
        <p:xfrm>
          <a:off x="611560" y="476670"/>
          <a:ext cx="7992887" cy="6114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5518"/>
                <a:gridCol w="1510317"/>
                <a:gridCol w="2157052"/>
              </a:tblGrid>
              <a:tr h="340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отметок с отметками по журналу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Новокузнецкий муниципальный район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Понизили (Отметка &lt; Отметка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Подтвердили (Отметка = Отметке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Повысили (Отметка &gt; Отметка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Всего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235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бюджетное общеобразовательное учреждение «Казанковская средняя общеобразовательная школа»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Понизили (Отметка &lt; Отметка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Подтвердили (Отметка = Отметке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08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Повысили (Отметка &gt; Отметка по журналу)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Всего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472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0888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Организационно-методический этап </a:t>
            </a:r>
            <a:r>
              <a:rPr lang="ru-RU" sz="4000" dirty="0">
                <a:solidFill>
                  <a:srgbClr val="0070C0"/>
                </a:solidFill>
                <a:effectLst/>
              </a:rPr>
              <a:t/>
            </a:r>
            <a:br>
              <a:rPr lang="ru-RU" sz="4000" dirty="0">
                <a:solidFill>
                  <a:srgbClr val="0070C0"/>
                </a:solidFill>
                <a:effectLst/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 рамках учебных предметов дополнительные часы на формирование и развитие несформированных умений, видов 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предмету, могут быть изысканы за счет: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-резервного времени (при наличии);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-уменьшения количества часов, отводимых на повторение освоенного содержания;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 в освоение нового учебного материала и формирование соответствующих планируемых результатов с теми умениями и видами деятельности, которые по результатам ВПР в сентябре - октябре 2020 г. были выявлены как проблемные поля, дефициты в разрезе каждого конкретного обучающегося, класса, параллели, всей общеобразовательной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8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Организационно-методический этап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2.Оптимизировать использование в образовательном процессе методов обучения, организационных форм обучения, средств обучения, использование современных педагогических технологий по учебным предметам.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3.Обеспечить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обучения и использование межпредметных связей.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4.Разработанные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образовательные маршруты для обучающихся </a:t>
            </a:r>
          </a:p>
        </p:txBody>
      </p:sp>
    </p:spTree>
    <p:extLst>
      <p:ext uri="{BB962C8B-B14F-4D97-AF65-F5344CB8AC3E}">
        <p14:creationId xmlns:p14="http://schemas.microsoft.com/office/powerpoint/2010/main" val="2501415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/>
              </a:rPr>
              <a:t>I</a:t>
            </a:r>
            <a:r>
              <a:rPr lang="en-US" sz="4000" b="1" dirty="0">
                <a:solidFill>
                  <a:srgbClr val="0070C0"/>
                </a:solidFill>
                <a:effectLst/>
              </a:rPr>
              <a:t>II</a:t>
            </a:r>
            <a:r>
              <a:rPr lang="ru-RU" sz="4000" b="1" dirty="0">
                <a:solidFill>
                  <a:srgbClr val="0070C0"/>
                </a:solidFill>
                <a:effectLst/>
              </a:rPr>
              <a:t>. Обучающий этап </a:t>
            </a:r>
            <a:r>
              <a:rPr lang="ru-RU" sz="4000" dirty="0">
                <a:solidFill>
                  <a:srgbClr val="0070C0"/>
                </a:solidFill>
                <a:effectLst/>
              </a:rPr>
              <a:t/>
            </a:r>
            <a:br>
              <a:rPr lang="ru-RU" sz="4000" dirty="0">
                <a:solidFill>
                  <a:srgbClr val="0070C0"/>
                </a:solidFill>
                <a:effectLst/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 организации и проведении учебных занятий необходимо: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-включить формирование и развитие несформированных умений, видов 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предмету;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-связать освоение нового учебного материала и формирование соответствующих планируемых результатов с теми умениями и видами деятельности, которые по результатам ВПР в сентябре - октябре 2020 г. были выявлены как проблемные поля, дефициты в разрезе каждого конкретного обучающегося, класса, параллели, всей общеобразовательной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22115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effectLst/>
              </a:rPr>
              <a:t>I</a:t>
            </a:r>
            <a:r>
              <a:rPr lang="ru-RU" sz="4000" b="1" dirty="0">
                <a:solidFill>
                  <a:srgbClr val="0070C0"/>
                </a:solidFill>
                <a:effectLst/>
              </a:rPr>
              <a:t>V. Оценочный этап 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состав учебных занятий для проведения текущей, тематической, промежуточной оценки обучающихся задания для оценки несформированных умений, видов деятельности.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текущей, тематической и промежуточной оценки планируемых результатов образовательной программы основного общего образования с учетом несформированных умений, видов деятельности, характеризующих достижение планируемых результатов освоения основной образовательной программы начального общего и/или основного общего образования, которые содержатся в обобщенном плане варианта проверочной работы по конкретному учебному предмету</a:t>
            </a:r>
          </a:p>
        </p:txBody>
      </p:sp>
    </p:spTree>
    <p:extLst>
      <p:ext uri="{BB962C8B-B14F-4D97-AF65-F5344CB8AC3E}">
        <p14:creationId xmlns:p14="http://schemas.microsoft.com/office/powerpoint/2010/main" val="2505074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/>
              </a:rPr>
              <a:t>V. Рефлексивный этап 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анализ эффективности принятых мер по организации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 на уровне основного общего образования на основе результатов Всероссийских проверочных работ, проведенных в сентябре - октябре 2020 г.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анализ проводится по результатам всех предыдущих этапов учителями-предметниками, руководителями школьных методических объединений (при наличии), заместителями руководителя ОО (по учебно-воспитательной работе), руководителем ОО в конце третьей четверти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следующей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065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2936"/>
          </a:xfrm>
        </p:spPr>
        <p:txBody>
          <a:bodyPr/>
          <a:lstStyle/>
          <a:p>
            <a:r>
              <a:rPr lang="ru-RU" sz="3600" b="1" dirty="0">
                <a:solidFill>
                  <a:srgbClr val="0070C0"/>
                </a:solidFill>
                <a:effectLst/>
              </a:rPr>
              <a:t>Рекомендации учителю по устранению выявленных</a:t>
            </a:r>
            <a:r>
              <a:rPr lang="ru-RU" sz="3600" dirty="0">
                <a:solidFill>
                  <a:srgbClr val="0070C0"/>
                </a:solidFill>
                <a:effectLst/>
              </a:rPr>
              <a:t/>
            </a:r>
            <a:br>
              <a:rPr lang="ru-RU" sz="3600" dirty="0">
                <a:solidFill>
                  <a:srgbClr val="0070C0"/>
                </a:solidFill>
                <a:effectLst/>
              </a:rPr>
            </a:br>
            <a:r>
              <a:rPr lang="ru-RU" sz="3600" b="1" dirty="0">
                <a:solidFill>
                  <a:srgbClr val="0070C0"/>
                </a:solidFill>
                <a:effectLst/>
              </a:rPr>
              <a:t>проблем при подготовке к ВПР</a:t>
            </a:r>
            <a:r>
              <a:rPr lang="ru-RU" sz="3600" dirty="0">
                <a:solidFill>
                  <a:srgbClr val="0070C0"/>
                </a:solidFill>
                <a:effectLst/>
              </a:rPr>
              <a:t/>
            </a:r>
            <a:br>
              <a:rPr lang="ru-RU" sz="3600" dirty="0">
                <a:solidFill>
                  <a:srgbClr val="0070C0"/>
                </a:solidFill>
                <a:effectLst/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Составьте план подготовки по предмету и расскажите о нем учащимся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Дайте учащимся возможность оценить их достижения в учебе.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 говорите с учащимися о ВПР слишком часто.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Используйте при изучении учебного материала различные педагогические технологии, методы и приемы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«Скажи мне - и я забуду, учи меня - и я могу запомнить, вовлекай меня - и я научусь»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(Б. Франклин).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037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68960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/>
              </a:rPr>
              <a:t>Рекомендации учителю по устранению выявленных</a:t>
            </a:r>
            <a:r>
              <a:rPr lang="ru-RU" sz="4000" dirty="0">
                <a:solidFill>
                  <a:srgbClr val="0070C0"/>
                </a:solidFill>
                <a:effectLst/>
              </a:rPr>
              <a:t/>
            </a:r>
            <a:br>
              <a:rPr lang="ru-RU" sz="4000" dirty="0">
                <a:solidFill>
                  <a:srgbClr val="0070C0"/>
                </a:solidFill>
                <a:effectLst/>
              </a:rPr>
            </a:br>
            <a:r>
              <a:rPr lang="ru-RU" sz="4000" b="1" dirty="0">
                <a:solidFill>
                  <a:srgbClr val="0070C0"/>
                </a:solidFill>
                <a:effectLst/>
              </a:rPr>
              <a:t>проблем при подготовке к ВПР</a:t>
            </a:r>
            <a:r>
              <a:rPr lang="ru-RU" sz="4000" dirty="0">
                <a:solidFill>
                  <a:srgbClr val="0070C0"/>
                </a:solidFill>
                <a:effectLst/>
              </a:rPr>
              <a:t/>
            </a:r>
            <a:br>
              <a:rPr lang="ru-RU" sz="4000" dirty="0">
                <a:solidFill>
                  <a:srgbClr val="0070C0"/>
                </a:solidFill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Научите учащихся работать с критериями оценки заданий.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Не показывайте страха и беспокойства по поводу предстоящих ВПР.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Хвалите своих учеников.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Общайтесь с коллегами!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Обсуждайте с учащимися важность здорового образа жизни.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Поддерживайте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внеучебные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интересы учащихся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Общайтесь с родителями и привлекайте их на свою сторону!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45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Психологическая подготовка обучающихся к проверочной работе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Сосредоточься. Перед тем как вписать ответ, перечитай вопрос дважды и убедись, что ты правильно понял, что от тебя требуется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Пропускай трудные задания. Можешь пропустить задания, если испытываешь трудность. Затем вернись к ним, после того как решил остальные задания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черновик. Он поможет тебе решить задание, проверить себя и безошибочно переписать в бланк для ответов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Читай задание до конца. Старайся понять условие задания и внимательно читай концовку и вопрос задания. Когда ты торопишься, то можешь совершить досадную ошибку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Оставь время для проверки своей работы, хотя бы, чтобы успеть пробежать глазами и заметить ошибки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Успокойся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Если чувствуешь волнение, то примени дыхательные упражнения. И помни, что задания рассчитаны на максимальный уровень трудности, и количество решенных заданий вполне может оказаться достаточным для хорошей оценки.</a:t>
            </a:r>
          </a:p>
        </p:txBody>
      </p:sp>
    </p:spTree>
    <p:extLst>
      <p:ext uri="{BB962C8B-B14F-4D97-AF65-F5344CB8AC3E}">
        <p14:creationId xmlns:p14="http://schemas.microsoft.com/office/powerpoint/2010/main" val="10175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ВПР-2021. Официальный сайт ФИОКО 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b="1" dirty="0"/>
              <a:t>https://fioco.ru/obraztsi_i_opisaniya_vpr_2021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0200"/>
            <a:ext cx="34563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8"/>
            <a:ext cx="4248472" cy="427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97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algn="just"/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образования и науки в соответствии с поручением Министерства образования и науки Российской Федерации с 2015 года проводит Всероссийские проверочные работы. </a:t>
            </a:r>
            <a:endParaRPr lang="ru-RU" sz="3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организации и проведения Всероссийских проверочных работ: оценка уровня подготовки школьников по итогам окончания основных этапов обучения, совершенствование преподавания учебных предметов в школах и развитие муниципальных систем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</a:p>
          <a:p>
            <a:pPr algn="just"/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Отличительными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Всероссийских проверочных работ является единство подходов к составлению вариантов, проведению самих работ и их оцениванию, а также использование современных технологий, позволяющих обеспечить практически одновременное выполнение работ школьниками всей страны.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4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сегодня трудно,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раньше было нелегко.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Читать, считать, писать учили: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«Даёт корова молоко». 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 XXI – век открытий, 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 инноваций, новизны,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  от учителя зависит,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дети быть должны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 вам, чтоб дети,  в вашем классе, 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Светились от улыбок и любви,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вам и творческих успехов.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01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/>
          <a:lstStyle/>
          <a:p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ВПР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algn="just"/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Всероссийских проверочных работ разрабатываются федеральным оператором в соответствии с требованиями Федеральных государственных образовательных стандартов с учетом примерных образовательных программ. Проверочные работы по формату приближены к традиционным контрольным работам без тестовой части. </a:t>
            </a:r>
          </a:p>
          <a:p>
            <a:pPr algn="just"/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коллективам рекомендовано не использовать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Всероссийских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проверочных работ при выставлении годовых и итоговых отметок обучающимся, но они могут быть полезны родителям для определения образовательной траектории своих детей. </a:t>
            </a:r>
          </a:p>
          <a:p>
            <a:pPr algn="just"/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Всероссийских проверочных работ позволит осуществлять мониторинг результатов введения Федеральных государственных образовательных стандартов, а также послужит развитию единого образовательного пространства в Российской Федерации. «Специально готовиться к Всероссийским проверочным работам не нужно, нужно просто учиться.»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5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 конце учебного года Всероссийских проверочных работ даёт возможность учителю, родителям, да и самим ученикам проанализировать результат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 в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учебного года, выявить пробелы, над которыми стоит поработать, а это значит, что к государственной итоговой аттестации ребёнок готовится на протяжении всех лет обучения, а не только в 9 классе. Поэтому в 9 классе учитель спокойно работает с классом, предполагается, что ученики психологически готовы к аттестации, что материал, который им предлагается на ОГЭ достаточно отработан, не будет у них паники, что я что-то пропустил.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от других оценочных процедур (ЕГЭ, ГИА и пр.), проверку ВПР осуществляет сама школа: дети написали, учителя собрали, сели и внутри своего коллектива обсудили все ошибки, успехи, пробелы. Это важная часть системной работы учителей.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8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/>
          <a:lstStyle/>
          <a:p>
            <a:r>
              <a:rPr lang="ru-RU" sz="4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ВПР 5-9 классов по математике в 2020 году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010127"/>
              </p:ext>
            </p:extLst>
          </p:nvPr>
        </p:nvGraphicFramePr>
        <p:xfrm>
          <a:off x="539551" y="1556789"/>
          <a:ext cx="8208912" cy="5186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617"/>
                <a:gridCol w="927913"/>
                <a:gridCol w="1128167"/>
                <a:gridCol w="818617"/>
                <a:gridCol w="803213"/>
                <a:gridCol w="578753"/>
                <a:gridCol w="908108"/>
                <a:gridCol w="1147971"/>
                <a:gridCol w="1077553"/>
              </a:tblGrid>
              <a:tr h="5135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заданий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Максимальный балл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Средний % выполнения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Номера заданий базового уровня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Номера заданий повышенного и высокого уровня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Номера заданий, вызвавшие наибольшие затруднения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3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области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району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1, 2, 4, 5, 6, 7, 9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3, 8, 10, 11, 12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5.2, 8, 9.1, 9.2, 12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1-5, 7, 8, 11-13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6, 9, 10, 14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8, 9, 10, 12.1, 12.2, 13, 14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1-8, 10, 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9, 11, 13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3, 7, 9, 11, 13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1-11, 13, 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12, 14, 16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4, 7, 10, 11, 14, 15, 16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1-5, 7, 9-14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6, 8, 15, 16, 18, 19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8, 9, 12, 13, 15, 16, 17, 18, 19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4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227377"/>
              </p:ext>
            </p:extLst>
          </p:nvPr>
        </p:nvGraphicFramePr>
        <p:xfrm>
          <a:off x="611559" y="620683"/>
          <a:ext cx="7992888" cy="5904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798"/>
                <a:gridCol w="253097"/>
                <a:gridCol w="253097"/>
                <a:gridCol w="253097"/>
                <a:gridCol w="253097"/>
                <a:gridCol w="388685"/>
                <a:gridCol w="388685"/>
                <a:gridCol w="388685"/>
                <a:gridCol w="388685"/>
                <a:gridCol w="253097"/>
                <a:gridCol w="111483"/>
                <a:gridCol w="111483"/>
                <a:gridCol w="388685"/>
                <a:gridCol w="388685"/>
                <a:gridCol w="343488"/>
                <a:gridCol w="343488"/>
                <a:gridCol w="343488"/>
                <a:gridCol w="737446"/>
                <a:gridCol w="646300"/>
                <a:gridCol w="826330"/>
                <a:gridCol w="112989"/>
              </a:tblGrid>
              <a:tr h="1340315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Индивидуальные результаты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406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ВПР 2020. 5 класс (по программе 4 класса)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Кол-во участников: 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453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Предмет: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Математика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453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Максимальный первичный балл: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453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14.09.2020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0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Группы участ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ников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Первич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ный балл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Отмет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Отметка по журналу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04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04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50015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04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04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04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1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032383"/>
              </p:ext>
            </p:extLst>
          </p:nvPr>
        </p:nvGraphicFramePr>
        <p:xfrm>
          <a:off x="611560" y="548682"/>
          <a:ext cx="7992889" cy="637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9304"/>
                <a:gridCol w="757356"/>
                <a:gridCol w="629373"/>
                <a:gridCol w="569146"/>
                <a:gridCol w="605283"/>
                <a:gridCol w="842427"/>
              </a:tblGrid>
              <a:tr h="257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Достижение планируемых результатов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  <a:tr h="711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Макс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балл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РФ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  <a:tr h="474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29495 уч.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443 уч.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 уч.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1369699 уч.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  <a:tr h="1618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Умение выполнять арифметические действия с числами и числовыми выражениями. Выполнять устно сложение, вычитание, умножение и деление однозначных, двузначных и трехзначных чисел в случаях, сводимых к действиям в пределах 100 (в том числе с нулем и числом 1).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87,31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84,88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92,86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88,67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  <a:tr h="115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Умение выполнять арифметические действия с числами и числовыми выражениями. Вычислять значение числового выражения (содержащего 2–3 арифметических действия, со скобками и без скобок).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74,07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71,56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78,57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76,44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  <a:tr h="1852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Использование начальных математических знаний для описания и объяснения окружающих предметов, процессов, явлений, для оценки количественных и пространственных отношений предметов, процессов, явлений. Решать арифметическим способом (в 1–2 действия) учебные задачи и задачи, связанные с повседневной жизнью.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78,42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76,07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57,14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79,72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6" marR="6392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19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182286"/>
              </p:ext>
            </p:extLst>
          </p:nvPr>
        </p:nvGraphicFramePr>
        <p:xfrm>
          <a:off x="323529" y="908722"/>
          <a:ext cx="8424939" cy="54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2200"/>
                <a:gridCol w="1056030"/>
                <a:gridCol w="610104"/>
                <a:gridCol w="610104"/>
                <a:gridCol w="610104"/>
                <a:gridCol w="610104"/>
                <a:gridCol w="675773"/>
                <a:gridCol w="610104"/>
                <a:gridCol w="610104"/>
                <a:gridCol w="610104"/>
                <a:gridCol w="610104"/>
                <a:gridCol w="610104"/>
              </a:tblGrid>
              <a:tr h="11891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Выполнение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заданий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20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Участни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Кол-во участни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5,1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5,2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4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92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1369699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88,67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76,44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79,72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53,78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55,18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41,42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90,49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81,33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39,66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4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29495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87,31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74,07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78,42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50,71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54,27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40,79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80,55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51,84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36,11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4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84,88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71,56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76,07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58,24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34,76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88,49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78,1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44,92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35,55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4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92,86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78,57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57,14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42,86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7,14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64,29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57,14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10,71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4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16894"/>
              </p:ext>
            </p:extLst>
          </p:nvPr>
        </p:nvGraphicFramePr>
        <p:xfrm>
          <a:off x="539552" y="692693"/>
          <a:ext cx="8064897" cy="5616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0469"/>
                <a:gridCol w="1097473"/>
                <a:gridCol w="1036712"/>
                <a:gridCol w="637630"/>
                <a:gridCol w="638381"/>
                <a:gridCol w="567116"/>
                <a:gridCol w="567116"/>
              </a:tblGrid>
              <a:tr h="447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Статистика по отметкам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ВПР 2020. 5 класс (по программе 4 класса)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Предмет: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Математика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Максимальный первичный балл: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212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Группы участников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 ОО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 участников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Вся выборка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35349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1369699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6,98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27,09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43,97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21,96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Кемеровская обл.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580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29495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7,53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29,49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43,65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19,33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0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Новокузнецкий муниципальный район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9,03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34,54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39,95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16,48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14,29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42,86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28,57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14,29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838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276</TotalTime>
  <Words>1807</Words>
  <Application>Microsoft Office PowerPoint</Application>
  <PresentationFormat>Экран (4:3)</PresentationFormat>
  <Paragraphs>477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Исполнительная</vt:lpstr>
      <vt:lpstr>    ПОДГОТОВКА ОБУЧАЮЩИХСЯ К ВСЕРОССИЙСКОЙ ПРОВЕРОЧНОЙ РАБОТЕ ПО МАТЕМАТИКЕ  </vt:lpstr>
      <vt:lpstr> </vt:lpstr>
      <vt:lpstr>Тексты ВПР</vt:lpstr>
      <vt:lpstr>Презентация PowerPoint</vt:lpstr>
      <vt:lpstr>Данные ВПР 5-9 классов по математике в 2020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II. Организационно-методический этап  </vt:lpstr>
      <vt:lpstr>II. Организационно-методический этап</vt:lpstr>
      <vt:lpstr>III. Обучающий этап  </vt:lpstr>
      <vt:lpstr>IV. Оценочный этап  </vt:lpstr>
      <vt:lpstr>V. Рефлексивный этап  </vt:lpstr>
      <vt:lpstr>Рекомендации учителю по устранению выявленных проблем при подготовке к ВПР </vt:lpstr>
      <vt:lpstr>Рекомендации учителю по устранению выявленных проблем при подготовке к ВПР </vt:lpstr>
      <vt:lpstr>Психологическая подготовка обучающихся к проверочной работе </vt:lpstr>
      <vt:lpstr>ВПР-2021. Официальный сайт ФИОКО   https://fioco.ru/obraztsi_i_opisaniya_vpr_2021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способы   подготовки к ВПР по математике</dc:title>
  <dc:creator>admin</dc:creator>
  <cp:lastModifiedBy>admin</cp:lastModifiedBy>
  <cp:revision>13</cp:revision>
  <dcterms:created xsi:type="dcterms:W3CDTF">2021-02-20T06:07:51Z</dcterms:created>
  <dcterms:modified xsi:type="dcterms:W3CDTF">2021-02-25T10:23:47Z</dcterms:modified>
</cp:coreProperties>
</file>